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01" r:id="rId2"/>
    <p:sldId id="1271" r:id="rId3"/>
    <p:sldId id="1394" r:id="rId4"/>
    <p:sldId id="1236" r:id="rId5"/>
    <p:sldId id="1237" r:id="rId6"/>
    <p:sldId id="1234" r:id="rId7"/>
    <p:sldId id="1395" r:id="rId8"/>
    <p:sldId id="1257" r:id="rId9"/>
    <p:sldId id="1283" r:id="rId10"/>
    <p:sldId id="1393" r:id="rId11"/>
    <p:sldId id="1266" r:id="rId12"/>
    <p:sldId id="1260" r:id="rId13"/>
    <p:sldId id="1292" r:id="rId14"/>
    <p:sldId id="1397" r:id="rId15"/>
    <p:sldId id="1259" r:id="rId16"/>
    <p:sldId id="1396" r:id="rId17"/>
    <p:sldId id="1294" r:id="rId18"/>
    <p:sldId id="1293" r:id="rId19"/>
    <p:sldId id="1398" r:id="rId20"/>
    <p:sldId id="1298" r:id="rId21"/>
    <p:sldId id="1302" r:id="rId22"/>
    <p:sldId id="1303" r:id="rId23"/>
    <p:sldId id="1304" r:id="rId24"/>
    <p:sldId id="1399" r:id="rId25"/>
    <p:sldId id="1300" r:id="rId26"/>
    <p:sldId id="1301" r:id="rId27"/>
    <p:sldId id="1310" r:id="rId28"/>
    <p:sldId id="1312" r:id="rId29"/>
    <p:sldId id="1313" r:id="rId30"/>
    <p:sldId id="1314" r:id="rId31"/>
    <p:sldId id="1320" r:id="rId32"/>
    <p:sldId id="1318" r:id="rId33"/>
    <p:sldId id="1319" r:id="rId34"/>
    <p:sldId id="1322" r:id="rId35"/>
    <p:sldId id="1321" r:id="rId36"/>
    <p:sldId id="1324" r:id="rId37"/>
    <p:sldId id="1323" r:id="rId38"/>
    <p:sldId id="1268" r:id="rId39"/>
    <p:sldId id="1392" r:id="rId40"/>
    <p:sldId id="1400" r:id="rId41"/>
    <p:sldId id="1199" r:id="rId42"/>
    <p:sldId id="1200" r:id="rId43"/>
    <p:sldId id="1232" r:id="rId44"/>
    <p:sldId id="1201" r:id="rId45"/>
    <p:sldId id="1238" r:id="rId46"/>
    <p:sldId id="1239" r:id="rId47"/>
    <p:sldId id="1240" r:id="rId48"/>
    <p:sldId id="1241" r:id="rId49"/>
    <p:sldId id="1242" r:id="rId50"/>
    <p:sldId id="1243" r:id="rId51"/>
    <p:sldId id="1244" r:id="rId52"/>
    <p:sldId id="1245" r:id="rId53"/>
    <p:sldId id="1246" r:id="rId54"/>
    <p:sldId id="1247" r:id="rId55"/>
    <p:sldId id="1250" r:id="rId56"/>
    <p:sldId id="1251" r:id="rId57"/>
    <p:sldId id="1202" r:id="rId58"/>
    <p:sldId id="1233" r:id="rId59"/>
    <p:sldId id="1299" r:id="rId60"/>
  </p:sldIdLst>
  <p:sldSz cx="9144000" cy="5143500" type="screen16x9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8" autoAdjust="0"/>
    <p:restoredTop sz="94734" autoAdjust="0"/>
  </p:normalViewPr>
  <p:slideViewPr>
    <p:cSldViewPr snapToGrid="0">
      <p:cViewPr varScale="1">
        <p:scale>
          <a:sx n="116" d="100"/>
          <a:sy n="116" d="100"/>
        </p:scale>
        <p:origin x="42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93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-71479" y="2163054"/>
            <a:ext cx="9286958" cy="52319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》——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8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3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85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8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74154-12D1-41DE-B136-AB1312A5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PyTorch</a:t>
            </a:r>
            <a:r>
              <a:rPr lang="zh-CN" altLang="en-US" dirty="0"/>
              <a:t>的线性回归梯度计算</a:t>
            </a:r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0E96A988-B9DE-40EC-8DC1-0AB74A3C8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4" y="631589"/>
            <a:ext cx="2432571" cy="5749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32162AF7-BBF0-495D-A850-63177D56C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664" y="819150"/>
            <a:ext cx="3585456" cy="39370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用</a:t>
            </a:r>
            <a:r>
              <a:rPr lang="en-US" altLang="zh-CN" dirty="0" err="1"/>
              <a:t>PyTorch</a:t>
            </a:r>
            <a:r>
              <a:rPr lang="zh-CN" altLang="en-US" dirty="0"/>
              <a:t>实现的要点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引入</a:t>
            </a:r>
            <a:r>
              <a:rPr lang="en-US" altLang="zh-CN" dirty="0"/>
              <a:t>torch</a:t>
            </a:r>
            <a:r>
              <a:rPr lang="zh-CN" altLang="en-US" dirty="0"/>
              <a:t>包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把</a:t>
            </a:r>
            <a:r>
              <a:rPr lang="en-US" altLang="zh-CN" dirty="0" err="1"/>
              <a:t>numpy</a:t>
            </a:r>
            <a:r>
              <a:rPr lang="zh-CN" altLang="en-US" dirty="0"/>
              <a:t>变量转为</a:t>
            </a:r>
            <a:r>
              <a:rPr lang="en-US" altLang="zh-CN" dirty="0"/>
              <a:t>Tensor</a:t>
            </a:r>
            <a:r>
              <a:rPr lang="zh-CN" altLang="en-US" dirty="0"/>
              <a:t>变量，注意只对</a:t>
            </a:r>
            <a:r>
              <a:rPr lang="en-US" altLang="zh-CN" dirty="0"/>
              <a:t>w</a:t>
            </a:r>
            <a:r>
              <a:rPr lang="zh-CN" altLang="en-US" dirty="0"/>
              <a:t>求导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用</a:t>
            </a:r>
            <a:r>
              <a:rPr lang="en-US" altLang="zh-CN" dirty="0" err="1"/>
              <a:t>pyTorch</a:t>
            </a:r>
            <a:r>
              <a:rPr lang="zh-CN" altLang="en-US" dirty="0"/>
              <a:t>中的方法实现损失函数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调用</a:t>
            </a:r>
            <a:r>
              <a:rPr lang="en-US" altLang="zh-CN" dirty="0"/>
              <a:t>backward()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返回对应的梯度值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优点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不用显式求解和实现梯度公式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在一般情况下，梯度函数比损失函数更加难以实现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endParaRPr lang="zh-CN" altLang="en-US" dirty="0"/>
          </a:p>
        </p:txBody>
      </p:sp>
      <p:pic>
        <p:nvPicPr>
          <p:cNvPr id="13" name="内容占位符 8">
            <a:extLst>
              <a:ext uri="{FF2B5EF4-FFF2-40B4-BE49-F238E27FC236}">
                <a16:creationId xmlns:a16="http://schemas.microsoft.com/office/drawing/2014/main" id="{ADAE5D8D-31A2-49BE-833F-8357C41D72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0" y="1280160"/>
            <a:ext cx="4949403" cy="38633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6569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继承</a:t>
            </a:r>
            <a:r>
              <a:rPr lang="en-US" altLang="zh-CN" dirty="0" err="1"/>
              <a:t>nn.Module</a:t>
            </a:r>
            <a:r>
              <a:rPr lang="zh-CN" altLang="en-US" dirty="0"/>
              <a:t>，实现线性回归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84190E-6686-EA4B-922C-92DB66E6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8" y="1373699"/>
            <a:ext cx="7112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03908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/>
              <a:t>Module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85492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Module</a:t>
            </a:r>
            <a:r>
              <a:rPr lang="zh-CN" altLang="en-US" dirty="0"/>
              <a:t>是</a:t>
            </a:r>
            <a:r>
              <a:rPr lang="en-US" altLang="zh-CN" dirty="0" err="1"/>
              <a:t>torch.nn</a:t>
            </a:r>
            <a:r>
              <a:rPr lang="en-US" altLang="zh-CN" dirty="0"/>
              <a:t> </a:t>
            </a:r>
            <a:r>
              <a:rPr lang="zh-CN" altLang="en-US" dirty="0"/>
              <a:t>的核心数据结构，是一个抽象的概念，既可以表示神经网络的某个层</a:t>
            </a:r>
            <a:r>
              <a:rPr lang="en-US" altLang="zh-CN" dirty="0"/>
              <a:t>(layer)</a:t>
            </a:r>
            <a:r>
              <a:rPr lang="zh-CN" altLang="en-US" dirty="0"/>
              <a:t>，也可以表示一个包含很多层的神经网络。</a:t>
            </a:r>
            <a:endParaRPr lang="en-US" altLang="zh-CN" dirty="0"/>
          </a:p>
          <a:p>
            <a:r>
              <a:rPr lang="zh-CN" altLang="en-US" dirty="0"/>
              <a:t>是所有神经网络模块的基类</a:t>
            </a:r>
            <a:endParaRPr lang="en-US" altLang="zh-CN" dirty="0"/>
          </a:p>
          <a:p>
            <a:r>
              <a:rPr lang="en-US" altLang="zh-CN" dirty="0"/>
              <a:t>Modules</a:t>
            </a:r>
            <a:r>
              <a:rPr lang="zh-CN" altLang="en-US" dirty="0"/>
              <a:t>也可以包含其它</a:t>
            </a:r>
            <a:r>
              <a:rPr lang="en-US" altLang="zh-CN" dirty="0"/>
              <a:t>modules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2000" dirty="0"/>
              <a:t>成员变量：</a:t>
            </a:r>
            <a:endParaRPr lang="en-US" altLang="zh-CN" sz="2000" dirty="0"/>
          </a:p>
          <a:p>
            <a:pPr lvl="1"/>
            <a:r>
              <a:rPr lang="en-US" altLang="zh-CN" dirty="0"/>
              <a:t>training (bool) </a:t>
            </a:r>
            <a:r>
              <a:rPr lang="zh-CN" altLang="en-US" dirty="0"/>
              <a:t>：指示这个</a:t>
            </a:r>
            <a:r>
              <a:rPr lang="en-US" altLang="zh-CN" dirty="0" err="1"/>
              <a:t>mudule</a:t>
            </a:r>
            <a:r>
              <a:rPr lang="zh-CN" altLang="en-US" dirty="0"/>
              <a:t>是训练还是测试模式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线性回归模型可看作是一个简单的神经网络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8013827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自定义线性回归</a:t>
            </a:r>
            <a:r>
              <a:rPr lang="en-US" altLang="zh-CN" dirty="0"/>
              <a:t>Module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自定义层</a:t>
            </a:r>
            <a:r>
              <a:rPr lang="en-US" altLang="zh-CN" dirty="0" err="1"/>
              <a:t>LinearRegression</a:t>
            </a:r>
            <a:r>
              <a:rPr lang="en-US" altLang="zh-CN" dirty="0"/>
              <a:t> </a:t>
            </a:r>
            <a:r>
              <a:rPr lang="zh-CN" altLang="en-US" dirty="0"/>
              <a:t>继承</a:t>
            </a:r>
            <a:r>
              <a:rPr lang="en-US" altLang="zh-CN" dirty="0" err="1"/>
              <a:t>nn.Module</a:t>
            </a:r>
            <a:r>
              <a:rPr lang="zh-CN" altLang="en-US" dirty="0"/>
              <a:t>，并且在其构造函数中调用</a:t>
            </a:r>
            <a:r>
              <a:rPr lang="en-US" altLang="zh-CN" dirty="0" err="1"/>
              <a:t>nn.Module</a:t>
            </a:r>
            <a:r>
              <a:rPr lang="en-US" altLang="zh-CN" dirty="0"/>
              <a:t> </a:t>
            </a:r>
            <a:r>
              <a:rPr lang="zh-CN" altLang="en-US" dirty="0"/>
              <a:t>的构造函数，即</a:t>
            </a:r>
          </a:p>
          <a:p>
            <a:pPr marL="0" indent="0" algn="ctr">
              <a:buNone/>
            </a:pPr>
            <a:r>
              <a:rPr lang="en-US" altLang="zh-CN" dirty="0"/>
              <a:t>super().__</a:t>
            </a:r>
            <a:r>
              <a:rPr lang="en-US" altLang="zh-CN" dirty="0" err="1"/>
              <a:t>init</a:t>
            </a:r>
            <a:r>
              <a:rPr lang="en-US" altLang="zh-CN" dirty="0"/>
              <a:t>__()  </a:t>
            </a:r>
            <a:r>
              <a:rPr lang="zh-CN" altLang="en-US" dirty="0"/>
              <a:t>或 </a:t>
            </a:r>
            <a:r>
              <a:rPr lang="en-US" altLang="zh-CN" dirty="0"/>
              <a:t>nn.Module.__</a:t>
            </a:r>
            <a:r>
              <a:rPr lang="en-US" altLang="zh-CN" dirty="0" err="1"/>
              <a:t>init</a:t>
            </a:r>
            <a:r>
              <a:rPr lang="en-US" altLang="zh-CN" dirty="0"/>
              <a:t>__()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dirty="0"/>
              <a:t>通过对</a:t>
            </a:r>
            <a:r>
              <a:rPr lang="en-US" altLang="zh-CN" dirty="0"/>
              <a:t>x</a:t>
            </a:r>
            <a:r>
              <a:rPr lang="zh-CN" altLang="en-US" dirty="0"/>
              <a:t>增加一个恒为</a:t>
            </a:r>
            <a:r>
              <a:rPr lang="en-US" altLang="zh-CN" dirty="0"/>
              <a:t>1</a:t>
            </a:r>
            <a:r>
              <a:rPr lang="zh-CN" altLang="en-US" dirty="0"/>
              <a:t>的特征：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88A2AE-F6AD-479C-AD44-91BC0F7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56" y="1898577"/>
            <a:ext cx="8010525" cy="552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6BD72A-35C2-473C-8289-8DBFD38E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029" y="3453135"/>
            <a:ext cx="56578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5784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参数类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77A01F-52A4-EF44-B684-8FE8F6D2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8" y="825772"/>
            <a:ext cx="7267784" cy="947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D98FE6-10FC-614D-B48F-0D7024AE3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18" y="1917750"/>
            <a:ext cx="6296526" cy="2825941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4DDD55C-1C32-9147-B34E-AF0F319E8D17}"/>
              </a:ext>
            </a:extLst>
          </p:cNvPr>
          <p:cNvCxnSpPr>
            <a:cxnSpLocks/>
          </p:cNvCxnSpPr>
          <p:nvPr/>
        </p:nvCxnSpPr>
        <p:spPr>
          <a:xfrm>
            <a:off x="1668379" y="3023937"/>
            <a:ext cx="42270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EA5C7B7-E531-764E-BE1F-8AA0AE3A4680}"/>
              </a:ext>
            </a:extLst>
          </p:cNvPr>
          <p:cNvCxnSpPr>
            <a:cxnSpLocks/>
          </p:cNvCxnSpPr>
          <p:nvPr/>
        </p:nvCxnSpPr>
        <p:spPr>
          <a:xfrm>
            <a:off x="1668379" y="2847474"/>
            <a:ext cx="526983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383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参数类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torch.nn.parameter.Parameter</a:t>
            </a:r>
            <a:endParaRPr lang="en-US" altLang="zh-CN" dirty="0"/>
          </a:p>
          <a:p>
            <a:r>
              <a:rPr lang="en-US" altLang="zh-CN" dirty="0"/>
              <a:t>Tensor</a:t>
            </a:r>
            <a:r>
              <a:rPr lang="zh-CN" altLang="en-US" dirty="0"/>
              <a:t>的子类，一种特殊的张量，</a:t>
            </a:r>
            <a:r>
              <a:rPr lang="en-US" altLang="zh-CN" dirty="0"/>
              <a:t>module</a:t>
            </a:r>
            <a:r>
              <a:rPr lang="zh-CN" altLang="en-US" dirty="0"/>
              <a:t>的参数</a:t>
            </a:r>
            <a:endParaRPr lang="en-US" altLang="zh-CN" dirty="0"/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Parameter</a:t>
            </a:r>
            <a:r>
              <a:rPr lang="zh-CN" altLang="en-US" dirty="0"/>
              <a:t>被指定为</a:t>
            </a:r>
            <a:r>
              <a:rPr lang="en-US" altLang="zh-CN" dirty="0"/>
              <a:t>Module</a:t>
            </a:r>
            <a:r>
              <a:rPr lang="zh-CN" altLang="en-US" dirty="0"/>
              <a:t>的属性时，自动注册在</a:t>
            </a:r>
            <a:r>
              <a:rPr lang="en-US" altLang="zh-CN" dirty="0"/>
              <a:t>parameters() </a:t>
            </a:r>
            <a:r>
              <a:rPr lang="zh-CN" altLang="en-US" dirty="0"/>
              <a:t>迭代器</a:t>
            </a:r>
            <a:endParaRPr lang="en-US" altLang="zh-CN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2000" dirty="0"/>
              <a:t>属性：</a:t>
            </a:r>
            <a:endParaRPr lang="en-US" altLang="zh-CN" sz="2000" dirty="0"/>
          </a:p>
          <a:p>
            <a:pPr lvl="1"/>
            <a:r>
              <a:rPr lang="en-US" altLang="zh-CN" dirty="0"/>
              <a:t>Data (Tensor)</a:t>
            </a:r>
          </a:p>
          <a:p>
            <a:pPr lvl="1"/>
            <a:r>
              <a:rPr lang="en-US" altLang="zh-CN" dirty="0" err="1"/>
              <a:t>requires_grad</a:t>
            </a:r>
            <a:r>
              <a:rPr lang="en-US" altLang="zh-CN" dirty="0"/>
              <a:t> (bool, optional) </a:t>
            </a:r>
            <a:r>
              <a:rPr lang="zh-CN" altLang="en-US" dirty="0"/>
              <a:t>：默认是</a:t>
            </a:r>
            <a:r>
              <a:rPr lang="en-US" altLang="zh-CN" dirty="0"/>
              <a:t>True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237248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参数类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243BFF-9049-2844-9C66-1B668B77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6" y="886853"/>
            <a:ext cx="6556542" cy="37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3628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自定义线性回归</a:t>
            </a:r>
            <a:r>
              <a:rPr lang="en-US" altLang="zh-CN" dirty="0"/>
              <a:t>Module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成员函数：</a:t>
            </a:r>
            <a:r>
              <a:rPr lang="en-US" altLang="zh-CN" dirty="0"/>
              <a:t>forward() </a:t>
            </a:r>
            <a:r>
              <a:rPr lang="zh-CN" altLang="en-US" dirty="0"/>
              <a:t>，实现前向传播过程，其输入可以是一个或多个</a:t>
            </a:r>
            <a:r>
              <a:rPr lang="en-US" altLang="zh-CN" dirty="0"/>
              <a:t>Tensor, </a:t>
            </a:r>
            <a:r>
              <a:rPr lang="zh-CN" altLang="en-US" dirty="0"/>
              <a:t>对</a:t>
            </a:r>
            <a:r>
              <a:rPr lang="en-US" altLang="zh-CN" dirty="0"/>
              <a:t>x </a:t>
            </a:r>
            <a:r>
              <a:rPr lang="zh-CN" altLang="en-US" dirty="0"/>
              <a:t>的任何操作也必须是</a:t>
            </a:r>
            <a:r>
              <a:rPr lang="en-US" altLang="zh-CN" dirty="0"/>
              <a:t>Tensor </a:t>
            </a:r>
            <a:r>
              <a:rPr lang="zh-CN" altLang="en-US" dirty="0"/>
              <a:t>支持的操作。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forward(self, x</a:t>
            </a:r>
            <a:r>
              <a:rPr lang="zh-CN" altLang="en-US" dirty="0"/>
              <a:t>，</a:t>
            </a:r>
            <a:r>
              <a:rPr lang="en-US" altLang="zh-CN" dirty="0"/>
              <a:t>[y, …])</a:t>
            </a:r>
          </a:p>
          <a:p>
            <a:pPr lvl="1"/>
            <a:r>
              <a:rPr lang="zh-CN" altLang="en-US" dirty="0"/>
              <a:t>定义每次调用</a:t>
            </a:r>
            <a:r>
              <a:rPr lang="en-US" altLang="zh-CN" dirty="0"/>
              <a:t>Module</a:t>
            </a:r>
            <a:r>
              <a:rPr lang="zh-CN" altLang="en-US" dirty="0"/>
              <a:t>实例时执行的计算，网络</a:t>
            </a:r>
            <a:r>
              <a:rPr lang="en-US" altLang="zh-CN" dirty="0"/>
              <a:t>/</a:t>
            </a:r>
            <a:r>
              <a:rPr lang="zh-CN" altLang="en-US" dirty="0"/>
              <a:t>层前向计算过程</a:t>
            </a:r>
            <a:endParaRPr lang="en-US" altLang="zh-CN" dirty="0"/>
          </a:p>
          <a:p>
            <a:pPr lvl="1"/>
            <a:r>
              <a:rPr lang="zh-CN" altLang="en-US" dirty="0"/>
              <a:t>所有子类</a:t>
            </a:r>
            <a:r>
              <a:rPr lang="en-US" altLang="zh-CN" dirty="0"/>
              <a:t>/</a:t>
            </a:r>
            <a:r>
              <a:rPr lang="zh-CN" altLang="en-US" dirty="0"/>
              <a:t>继承类都应重写此函数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无需写反向传播函数，</a:t>
            </a:r>
            <a:r>
              <a:rPr lang="en-US" altLang="zh-CN" dirty="0" err="1"/>
              <a:t>nn.Module</a:t>
            </a:r>
            <a:r>
              <a:rPr lang="zh-CN" altLang="en-US" dirty="0"/>
              <a:t>能够利用</a:t>
            </a:r>
            <a:r>
              <a:rPr lang="en-US" altLang="zh-CN" dirty="0" err="1"/>
              <a:t>autograd</a:t>
            </a:r>
            <a:r>
              <a:rPr lang="zh-CN" altLang="en-US" dirty="0"/>
              <a:t>自动实现反向传播。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1F0950-0FFE-0E4A-8C98-E1F86C95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61" y="2827046"/>
            <a:ext cx="5873487" cy="10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76882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自定义线性回归</a:t>
            </a:r>
            <a:r>
              <a:rPr lang="en-US" altLang="zh-CN" dirty="0"/>
              <a:t>Module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使用时，首先实例化一个</a:t>
            </a:r>
            <a:r>
              <a:rPr lang="en-US" altLang="zh-CN" dirty="0" err="1"/>
              <a:t>LinearRegression</a:t>
            </a:r>
            <a:r>
              <a:rPr lang="zh-CN" altLang="en-US" dirty="0"/>
              <a:t>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例如：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直观上可以将</a:t>
            </a:r>
            <a:r>
              <a:rPr lang="en-US" altLang="zh-CN" dirty="0"/>
              <a:t>layer</a:t>
            </a:r>
            <a:r>
              <a:rPr lang="zh-CN" altLang="en-US" dirty="0"/>
              <a:t>看成数学概念中的函数，调用</a:t>
            </a:r>
            <a:r>
              <a:rPr lang="en-US" altLang="zh-CN" dirty="0"/>
              <a:t>model(input)</a:t>
            </a:r>
            <a:r>
              <a:rPr lang="zh-CN" altLang="en-US" dirty="0"/>
              <a:t>即可得到</a:t>
            </a:r>
            <a:r>
              <a:rPr lang="en-US" altLang="zh-CN" dirty="0"/>
              <a:t>input </a:t>
            </a:r>
            <a:r>
              <a:rPr lang="zh-CN" altLang="en-US" dirty="0"/>
              <a:t>对应的前向计算（</a:t>
            </a:r>
            <a:r>
              <a:rPr lang="en-US" altLang="zh-CN" dirty="0"/>
              <a:t>forward</a:t>
            </a:r>
            <a:r>
              <a:rPr lang="zh-CN" altLang="en-US" dirty="0"/>
              <a:t>）结果。</a:t>
            </a:r>
          </a:p>
          <a:p>
            <a:pPr marL="0" indent="0" algn="ctr">
              <a:buNone/>
            </a:pPr>
            <a:r>
              <a:rPr lang="zh-CN" altLang="en-US" dirty="0"/>
              <a:t>     等价于</a:t>
            </a:r>
            <a:r>
              <a:rPr lang="en-US" altLang="zh-CN" dirty="0" err="1"/>
              <a:t>layer.__call</a:t>
            </a:r>
            <a:r>
              <a:rPr lang="en-US" altLang="zh-CN" dirty="0"/>
              <a:t>__(input).</a:t>
            </a:r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en-US" altLang="zh-CN" dirty="0" err="1"/>
              <a:t>pytroch</a:t>
            </a:r>
            <a:r>
              <a:rPr lang="zh-CN" altLang="en-US" dirty="0"/>
              <a:t>在</a:t>
            </a:r>
            <a:r>
              <a:rPr lang="en-US" altLang="zh-CN" dirty="0" err="1"/>
              <a:t>nn.Module</a:t>
            </a:r>
            <a:r>
              <a:rPr lang="zh-CN" altLang="en-US" dirty="0"/>
              <a:t>中实现了</a:t>
            </a:r>
            <a:r>
              <a:rPr lang="en-US" altLang="zh-CN" dirty="0"/>
              <a:t>__call__</a:t>
            </a:r>
            <a:r>
              <a:rPr lang="zh-CN" altLang="en-US" dirty="0"/>
              <a:t>方法，并且在</a:t>
            </a:r>
            <a:r>
              <a:rPr lang="en-US" altLang="zh-CN" dirty="0"/>
              <a:t>__call__</a:t>
            </a:r>
            <a:r>
              <a:rPr lang="zh-CN" altLang="en-US" dirty="0"/>
              <a:t>方法中调用了</a:t>
            </a:r>
            <a:r>
              <a:rPr lang="en-US" altLang="zh-CN" dirty="0"/>
              <a:t>forward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BBBF8F-4A7B-0B4A-B409-48D77318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9" y="1199678"/>
            <a:ext cx="3770903" cy="14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97333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/>
              <a:t>__call__()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5E51FA-B92F-9A44-BF3E-66EE9F17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32040"/>
            <a:ext cx="6207961" cy="21219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52D2F1-D29F-B443-B77B-2642B82B6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63" y="3838664"/>
            <a:ext cx="3749842" cy="85681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C81CA8A-7186-1B4B-9B70-416E1C6E3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95" y="1024376"/>
            <a:ext cx="8599197" cy="3937000"/>
          </a:xfrm>
        </p:spPr>
        <p:txBody>
          <a:bodyPr>
            <a:normAutofit/>
          </a:bodyPr>
          <a:lstStyle/>
          <a:p>
            <a:r>
              <a:rPr lang="en" altLang="zh-CN" dirty="0"/>
              <a:t>__call__()</a:t>
            </a:r>
            <a:r>
              <a:rPr lang="zh-CN" altLang="en-US" dirty="0">
                <a:latin typeface="-apple-system"/>
              </a:rPr>
              <a:t>的作用是使实例能够像函数一样被调用</a:t>
            </a: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1642352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PyTorch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基础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工具箱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实现线性回归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实现逻辑回归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842CF-7B21-4D66-9B4F-6133C90F876F}"/>
              </a:ext>
            </a:extLst>
          </p:cNvPr>
          <p:cNvSpPr/>
          <p:nvPr/>
        </p:nvSpPr>
        <p:spPr>
          <a:xfrm>
            <a:off x="3937514" y="295058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9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26" grpId="0" animBg="1"/>
      <p:bldP spid="30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自定义线性回归</a:t>
            </a:r>
            <a:r>
              <a:rPr lang="en-US" altLang="zh-CN" dirty="0"/>
              <a:t>Module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Module</a:t>
            </a:r>
            <a:r>
              <a:rPr lang="zh-CN" altLang="en-US" dirty="0"/>
              <a:t>中的可学习参数可以通过成员函数</a:t>
            </a:r>
            <a:r>
              <a:rPr lang="en-US" altLang="zh-CN" dirty="0"/>
              <a:t>parameters(</a:t>
            </a:r>
            <a:r>
              <a:rPr lang="zh-CN" altLang="en-US" dirty="0"/>
              <a:t>返回。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EF0220-10FB-405F-9509-019038CC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45" y="1716528"/>
            <a:ext cx="4857750" cy="514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3A135A-DB99-4ECD-8C26-0736A77D4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59" y="2675685"/>
            <a:ext cx="4099378" cy="1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61313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实现</a:t>
            </a:r>
            <a:r>
              <a:rPr lang="en-US" altLang="zh-CN" dirty="0" err="1"/>
              <a:t>Linear_Model</a:t>
            </a:r>
            <a:r>
              <a:rPr lang="zh-CN" altLang="en-US" dirty="0"/>
              <a:t>类，实现其成员函数对线性回归模型进行训练和测试</a:t>
            </a:r>
            <a:endParaRPr lang="en-US" altLang="zh-CN" dirty="0"/>
          </a:p>
          <a:p>
            <a:r>
              <a:rPr lang="zh-CN" altLang="en-US" dirty="0"/>
              <a:t>初始化：创建模型和优化器，初始化线性模型和优化器超参数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线性回归模型参数已在实例化</a:t>
            </a:r>
            <a:r>
              <a:rPr lang="en-US" altLang="zh-CN" dirty="0" err="1"/>
              <a:t>LinearRegression</a:t>
            </a:r>
            <a:r>
              <a:rPr lang="zh-CN" altLang="en-US" dirty="0"/>
              <a:t>类时用正态分布随机初始化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B8E1F3-86A7-44C0-A845-C5554563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5" y="1540131"/>
            <a:ext cx="6966857" cy="17132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21AA15-4550-48D2-B665-32D1B2BD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47" y="3858638"/>
            <a:ext cx="6497411" cy="8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56542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优化器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 err="1"/>
              <a:t>Pytoch</a:t>
            </a:r>
            <a:r>
              <a:rPr lang="zh-CN" altLang="en-US" dirty="0"/>
              <a:t>中用来优化模型权重的类：</a:t>
            </a:r>
            <a:r>
              <a:rPr lang="en-US" altLang="zh-CN" dirty="0" err="1"/>
              <a:t>torch.optim.Optimizer</a:t>
            </a:r>
            <a:endParaRPr lang="en-US" altLang="zh-CN" dirty="0"/>
          </a:p>
          <a:p>
            <a:r>
              <a:rPr lang="zh-CN" altLang="en-US" dirty="0"/>
              <a:t>各种常用的优化器都是</a:t>
            </a:r>
            <a:r>
              <a:rPr lang="en-US" altLang="zh-CN" dirty="0"/>
              <a:t>Optimizer</a:t>
            </a:r>
            <a:r>
              <a:rPr lang="zh-CN" altLang="en-US" dirty="0"/>
              <a:t>这个基类的子类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i="1" dirty="0"/>
              <a:t>CLASS </a:t>
            </a:r>
            <a:r>
              <a:rPr lang="en-US" altLang="zh-CN" i="1" dirty="0" err="1"/>
              <a:t>torch.optim.Optimizer</a:t>
            </a:r>
            <a:r>
              <a:rPr lang="en-US" altLang="zh-CN" i="1" dirty="0"/>
              <a:t>(params, defaults)</a:t>
            </a:r>
          </a:p>
          <a:p>
            <a:r>
              <a:rPr lang="zh-CN" altLang="en-US" dirty="0"/>
              <a:t>参数：</a:t>
            </a:r>
            <a:r>
              <a:rPr lang="en-US" altLang="zh-CN" dirty="0"/>
              <a:t>params</a:t>
            </a:r>
            <a:r>
              <a:rPr lang="zh-CN" altLang="en-US" dirty="0"/>
              <a:t>的数据类型有两种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通常把</a:t>
            </a:r>
            <a:r>
              <a:rPr lang="en-US" altLang="zh-CN" dirty="0" err="1"/>
              <a:t>model.parameters</a:t>
            </a:r>
            <a:r>
              <a:rPr lang="en-US" altLang="zh-CN" dirty="0"/>
              <a:t>()</a:t>
            </a:r>
            <a:r>
              <a:rPr lang="zh-CN" altLang="en-US" dirty="0"/>
              <a:t>传进去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801681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优化器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356" y="775418"/>
                <a:ext cx="8599197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随机梯度下降优化器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参数：模型的</a:t>
                </a:r>
                <a:r>
                  <a:rPr lang="en-US" altLang="zh-CN" dirty="0"/>
                  <a:t>parameters()</a:t>
                </a:r>
                <a:r>
                  <a:rPr lang="zh-CN" altLang="en-US" dirty="0"/>
                  <a:t>方法返回模型参数</a:t>
                </a:r>
                <a:r>
                  <a:rPr lang="en-US" altLang="zh-CN" dirty="0"/>
                  <a:t>iterator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       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lr</a:t>
                </a:r>
                <a:r>
                  <a:rPr lang="zh-CN" altLang="en-US" dirty="0"/>
                  <a:t>：学习率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𝑙𝑟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1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64D87-2673-40F0-8E75-C8392F848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356" y="775418"/>
                <a:ext cx="8599197" cy="3937000"/>
              </a:xfrm>
              <a:blipFill>
                <a:blip r:embed="rId2"/>
                <a:stretch>
                  <a:fillRect l="-590" t="-641" b="-30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1C5DCAB-FEC6-4A89-87F5-DC55CAB41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1306757"/>
            <a:ext cx="9144000" cy="2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67724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306CB0-334F-2A48-AB9F-9755B45E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48" y="871013"/>
            <a:ext cx="4902258" cy="367090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D669DA2-223C-904A-A138-769E8C66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优化器</a:t>
            </a:r>
          </a:p>
        </p:txBody>
      </p:sp>
    </p:spTree>
    <p:extLst>
      <p:ext uri="{BB962C8B-B14F-4D97-AF65-F5344CB8AC3E}">
        <p14:creationId xmlns:p14="http://schemas.microsoft.com/office/powerpoint/2010/main" val="3079980354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损失函数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均方误差损失（</a:t>
            </a:r>
            <a:r>
              <a:rPr lang="en-US" altLang="zh-CN" dirty="0" err="1"/>
              <a:t>nn.MSELoss</a:t>
            </a:r>
            <a:r>
              <a:rPr lang="zh-CN" altLang="en-US" dirty="0"/>
              <a:t>）实例化：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forward</a:t>
            </a:r>
            <a:r>
              <a:rPr lang="zh-CN" altLang="en-US" dirty="0"/>
              <a:t>：输入两个</a:t>
            </a:r>
            <a:r>
              <a:rPr lang="en-US" altLang="zh-CN" dirty="0"/>
              <a:t>tensor</a:t>
            </a:r>
            <a:r>
              <a:rPr lang="zh-CN" altLang="en-US" dirty="0"/>
              <a:t>（所有样本的预测值、所有样本的真值），返回均方误差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899DAA-F1F9-4C84-873D-A1305EF3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66" y="2758957"/>
            <a:ext cx="4905375" cy="276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F311D4-6A68-2E41-94AE-BD9E63A1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47" y="1081721"/>
            <a:ext cx="2186405" cy="100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38378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DCB3F3-74F9-1348-9114-02ED0950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8" y="775418"/>
            <a:ext cx="4929108" cy="403142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55118B-672B-4A57-9B78-8B7897BBE5F1}"/>
              </a:ext>
            </a:extLst>
          </p:cNvPr>
          <p:cNvSpPr/>
          <p:nvPr/>
        </p:nvSpPr>
        <p:spPr>
          <a:xfrm>
            <a:off x="1156489" y="2866846"/>
            <a:ext cx="2852803" cy="3511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1C3D3E-E885-4C1C-9DBE-ACA9CA7083E5}"/>
              </a:ext>
            </a:extLst>
          </p:cNvPr>
          <p:cNvSpPr txBox="1"/>
          <p:nvPr/>
        </p:nvSpPr>
        <p:spPr>
          <a:xfrm>
            <a:off x="6246668" y="2247255"/>
            <a:ext cx="2347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模型使用当前参数的对训练样本进行预测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计算预测值和真值的</a:t>
            </a:r>
            <a:r>
              <a:rPr lang="en-US" altLang="zh-CN" dirty="0"/>
              <a:t>MSE</a:t>
            </a:r>
            <a:r>
              <a:rPr lang="zh-CN" altLang="en-US" dirty="0"/>
              <a:t>损失</a:t>
            </a:r>
          </a:p>
        </p:txBody>
      </p:sp>
    </p:spTree>
    <p:extLst>
      <p:ext uri="{BB962C8B-B14F-4D97-AF65-F5344CB8AC3E}">
        <p14:creationId xmlns:p14="http://schemas.microsoft.com/office/powerpoint/2010/main" val="38702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3E8FD1-4342-154D-89A7-261487CB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8" y="775418"/>
            <a:ext cx="4929108" cy="40314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55118B-672B-4A57-9B78-8B7897BBE5F1}"/>
              </a:ext>
            </a:extLst>
          </p:cNvPr>
          <p:cNvSpPr/>
          <p:nvPr/>
        </p:nvSpPr>
        <p:spPr>
          <a:xfrm>
            <a:off x="1173873" y="3359640"/>
            <a:ext cx="1903435" cy="220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1C3D3E-E885-4C1C-9DBE-ACA9CA7083E5}"/>
              </a:ext>
            </a:extLst>
          </p:cNvPr>
          <p:cNvSpPr txBox="1"/>
          <p:nvPr/>
        </p:nvSpPr>
        <p:spPr>
          <a:xfrm>
            <a:off x="6179210" y="3254513"/>
            <a:ext cx="2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所有参数的梯度置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7" name="Picture 2" descr="https://img-blog.csdnimg.cn/20191011191406737.png?x-oss-process=image/watermark,type_ZmFuZ3poZW5naGVpdGk,shadow_10,text_aHR0cHM6Ly9ibG9nLmNzZG4ubmV0L3FxXzM3Mzg4MDg1,size_16,color_FFFFFF,t_70">
            <a:extLst>
              <a:ext uri="{FF2B5EF4-FFF2-40B4-BE49-F238E27FC236}">
                <a16:creationId xmlns:a16="http://schemas.microsoft.com/office/drawing/2014/main" id="{227DD03B-F824-43E2-80DD-6DCA2B32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82" y="693844"/>
            <a:ext cx="3719588" cy="130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EA0D0D-8812-4B60-9223-B47B51232F72}"/>
              </a:ext>
            </a:extLst>
          </p:cNvPr>
          <p:cNvSpPr txBox="1"/>
          <p:nvPr/>
        </p:nvSpPr>
        <p:spPr>
          <a:xfrm>
            <a:off x="6179210" y="2046189"/>
            <a:ext cx="2347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中的</a:t>
            </a:r>
            <a:r>
              <a:rPr lang="en-US" altLang="zh-CN" dirty="0"/>
              <a:t>backward()</a:t>
            </a:r>
            <a:r>
              <a:rPr lang="zh-CN" altLang="en-US" dirty="0"/>
              <a:t>函数的计算，梯度是被积累的而不是被替换掉</a:t>
            </a:r>
          </a:p>
        </p:txBody>
      </p:sp>
    </p:spTree>
    <p:extLst>
      <p:ext uri="{BB962C8B-B14F-4D97-AF65-F5344CB8AC3E}">
        <p14:creationId xmlns:p14="http://schemas.microsoft.com/office/powerpoint/2010/main" val="2794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EA47BE-ABE9-3F45-BF5C-93C719DA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8" y="775418"/>
            <a:ext cx="4929108" cy="40314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55118B-672B-4A57-9B78-8B7897BBE5F1}"/>
              </a:ext>
            </a:extLst>
          </p:cNvPr>
          <p:cNvSpPr/>
          <p:nvPr/>
        </p:nvSpPr>
        <p:spPr>
          <a:xfrm>
            <a:off x="1173875" y="3536846"/>
            <a:ext cx="1280295" cy="2001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1C3D3E-E885-4C1C-9DBE-ACA9CA7083E5}"/>
              </a:ext>
            </a:extLst>
          </p:cNvPr>
          <p:cNvSpPr txBox="1"/>
          <p:nvPr/>
        </p:nvSpPr>
        <p:spPr>
          <a:xfrm>
            <a:off x="6338807" y="3411640"/>
            <a:ext cx="2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计算梯度</a:t>
            </a:r>
          </a:p>
        </p:txBody>
      </p:sp>
    </p:spTree>
    <p:extLst>
      <p:ext uri="{BB962C8B-B14F-4D97-AF65-F5344CB8AC3E}">
        <p14:creationId xmlns:p14="http://schemas.microsoft.com/office/powerpoint/2010/main" val="3052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CEF3005-4468-6A4E-B236-0340D7D5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8" y="775418"/>
            <a:ext cx="4929108" cy="40314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55118B-672B-4A57-9B78-8B7897BBE5F1}"/>
              </a:ext>
            </a:extLst>
          </p:cNvPr>
          <p:cNvSpPr/>
          <p:nvPr/>
        </p:nvSpPr>
        <p:spPr>
          <a:xfrm>
            <a:off x="1156290" y="3719427"/>
            <a:ext cx="1569326" cy="1843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1C3D3E-E885-4C1C-9DBE-ACA9CA7083E5}"/>
              </a:ext>
            </a:extLst>
          </p:cNvPr>
          <p:cNvSpPr txBox="1"/>
          <p:nvPr/>
        </p:nvSpPr>
        <p:spPr>
          <a:xfrm>
            <a:off x="6338807" y="3651126"/>
            <a:ext cx="2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所有参数更新一次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59978F-C561-4D01-ACE9-4D2505C41118}"/>
                  </a:ext>
                </a:extLst>
              </p:cNvPr>
              <p:cNvSpPr/>
              <p:nvPr/>
            </p:nvSpPr>
            <p:spPr>
              <a:xfrm>
                <a:off x="5989739" y="2571750"/>
                <a:ext cx="3154261" cy="863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𝑙𝑟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1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59978F-C561-4D01-ACE9-4D2505C41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739" y="2571750"/>
                <a:ext cx="3154261" cy="863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7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371DE-B895-4DED-8D89-FA590C11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72311-CCC3-4313-9897-D64FC1961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是简单易学的人工智能平台</a:t>
            </a:r>
            <a:endParaRPr lang="en-US" altLang="zh-CN" dirty="0"/>
          </a:p>
          <a:p>
            <a:r>
              <a:rPr lang="zh-CN" altLang="en-US" dirty="0"/>
              <a:t>两个主要的组成部分</a:t>
            </a:r>
            <a:endParaRPr lang="en-US" altLang="zh-CN" dirty="0"/>
          </a:p>
          <a:p>
            <a:pPr lvl="1"/>
            <a:r>
              <a:rPr lang="en-US" altLang="zh-CN" dirty="0"/>
              <a:t>Tensor</a:t>
            </a:r>
          </a:p>
          <a:p>
            <a:pPr lvl="1"/>
            <a:r>
              <a:rPr lang="en-US" altLang="zh-CN" dirty="0" err="1"/>
              <a:t>AutoGrad</a:t>
            </a:r>
            <a:endParaRPr lang="en-US" altLang="zh-CN" dirty="0"/>
          </a:p>
          <a:p>
            <a:r>
              <a:rPr lang="zh-CN" altLang="en-US" dirty="0"/>
              <a:t>上次课</a:t>
            </a:r>
            <a:endParaRPr lang="en-US" altLang="zh-CN" dirty="0"/>
          </a:p>
          <a:p>
            <a:pPr lvl="1"/>
            <a:r>
              <a:rPr lang="zh-CN" altLang="en-US" dirty="0"/>
              <a:t>以数学运算为背景，介绍了如何利用</a:t>
            </a:r>
            <a:r>
              <a:rPr lang="en-US" altLang="zh-CN" dirty="0" err="1"/>
              <a:t>Pytorch</a:t>
            </a:r>
            <a:r>
              <a:rPr lang="zh-CN" altLang="en-US" dirty="0"/>
              <a:t>进行简单计算和求导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86210"/>
      </p:ext>
    </p:extLst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29E5BB9-B705-D94F-8D85-89648C82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8" y="775418"/>
            <a:ext cx="4929108" cy="40314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55118B-672B-4A57-9B78-8B7897BBE5F1}"/>
              </a:ext>
            </a:extLst>
          </p:cNvPr>
          <p:cNvSpPr/>
          <p:nvPr/>
        </p:nvSpPr>
        <p:spPr>
          <a:xfrm>
            <a:off x="1138707" y="4368082"/>
            <a:ext cx="4347693" cy="4387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1C3D3E-E885-4C1C-9DBE-ACA9CA7083E5}"/>
              </a:ext>
            </a:extLst>
          </p:cNvPr>
          <p:cNvSpPr txBox="1"/>
          <p:nvPr/>
        </p:nvSpPr>
        <p:spPr>
          <a:xfrm>
            <a:off x="6338807" y="4206949"/>
            <a:ext cx="234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</a:t>
            </a:r>
            <a:r>
              <a:rPr lang="en-US" altLang="zh-CN" dirty="0"/>
              <a:t>500</a:t>
            </a:r>
            <a:r>
              <a:rPr lang="zh-CN" altLang="en-US" dirty="0"/>
              <a:t>轮打印一次损失值</a:t>
            </a:r>
          </a:p>
        </p:txBody>
      </p:sp>
    </p:spTree>
    <p:extLst>
      <p:ext uri="{BB962C8B-B14F-4D97-AF65-F5344CB8AC3E}">
        <p14:creationId xmlns:p14="http://schemas.microsoft.com/office/powerpoint/2010/main" val="216104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Loss</a:t>
            </a:r>
            <a:r>
              <a:rPr lang="zh-CN" altLang="en-US" dirty="0"/>
              <a:t>随着迭代次数的变化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CF129-BD5B-40A2-B420-39105BFA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303784"/>
            <a:ext cx="4978400" cy="34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9548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9E38EEE-063F-6347-B9A5-5A2F74C7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8" y="680996"/>
            <a:ext cx="4716980" cy="40351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55118B-672B-4A57-9B78-8B7897BBE5F1}"/>
              </a:ext>
            </a:extLst>
          </p:cNvPr>
          <p:cNvSpPr/>
          <p:nvPr/>
        </p:nvSpPr>
        <p:spPr>
          <a:xfrm>
            <a:off x="924590" y="2652570"/>
            <a:ext cx="3588066" cy="4659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1C3D3E-E885-4C1C-9DBE-ACA9CA7083E5}"/>
              </a:ext>
            </a:extLst>
          </p:cNvPr>
          <p:cNvSpPr txBox="1"/>
          <p:nvPr/>
        </p:nvSpPr>
        <p:spPr>
          <a:xfrm>
            <a:off x="6286884" y="2379898"/>
            <a:ext cx="2347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用模型对测试数据进行预测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计算预测结果和测试数据真值的</a:t>
            </a:r>
            <a:r>
              <a:rPr lang="en-US" altLang="zh-CN" dirty="0"/>
              <a:t>MSE</a:t>
            </a:r>
            <a:r>
              <a:rPr lang="zh-CN" altLang="en-US" dirty="0"/>
              <a:t>损失</a:t>
            </a:r>
          </a:p>
        </p:txBody>
      </p:sp>
    </p:spTree>
    <p:extLst>
      <p:ext uri="{BB962C8B-B14F-4D97-AF65-F5344CB8AC3E}">
        <p14:creationId xmlns:p14="http://schemas.microsoft.com/office/powerpoint/2010/main" val="28272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41F300-C752-174D-989A-F6401B95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8" y="680996"/>
            <a:ext cx="4716980" cy="40351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D55118B-672B-4A57-9B78-8B7897BBE5F1}"/>
              </a:ext>
            </a:extLst>
          </p:cNvPr>
          <p:cNvSpPr/>
          <p:nvPr/>
        </p:nvSpPr>
        <p:spPr>
          <a:xfrm>
            <a:off x="928996" y="3228217"/>
            <a:ext cx="4360921" cy="1049060"/>
          </a:xfrm>
          <a:prstGeom prst="roundRect">
            <a:avLst>
              <a:gd name="adj" fmla="val 78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1C3D3E-E885-4C1C-9DBE-ACA9CA7083E5}"/>
              </a:ext>
            </a:extLst>
          </p:cNvPr>
          <p:cNvSpPr txBox="1"/>
          <p:nvPr/>
        </p:nvSpPr>
        <p:spPr>
          <a:xfrm>
            <a:off x="6338807" y="3235090"/>
            <a:ext cx="2347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用模型对测试数据进行预测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计算预测结果和测试数据真值的</a:t>
            </a:r>
            <a:r>
              <a:rPr lang="en-US" altLang="zh-CN" dirty="0"/>
              <a:t>MSE</a:t>
            </a:r>
            <a:r>
              <a:rPr lang="zh-CN" altLang="en-US" dirty="0"/>
              <a:t>损失</a:t>
            </a:r>
          </a:p>
        </p:txBody>
      </p:sp>
    </p:spTree>
    <p:extLst>
      <p:ext uri="{BB962C8B-B14F-4D97-AF65-F5344CB8AC3E}">
        <p14:creationId xmlns:p14="http://schemas.microsoft.com/office/powerpoint/2010/main" val="276680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in_dim</a:t>
            </a:r>
            <a:r>
              <a:rPr lang="en-US" altLang="zh-CN" dirty="0"/>
              <a:t> = 3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4FC35-6E84-4DFA-8DE9-10856783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463" y="1482231"/>
            <a:ext cx="4486275" cy="1419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EDA290-F4F9-4CB8-A134-CD8A7B12A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546" y="3244961"/>
            <a:ext cx="4933950" cy="561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C177BD-C0A6-4DF7-8733-31B13E3E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300" y="1747270"/>
            <a:ext cx="2657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11627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模型训练测试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in_dim</a:t>
            </a:r>
            <a:r>
              <a:rPr lang="en-US" altLang="zh-CN" dirty="0"/>
              <a:t>=1, </a:t>
            </a:r>
            <a:r>
              <a:rPr lang="zh-CN" altLang="en-US" dirty="0"/>
              <a:t>训练：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1C12A7-015A-495F-B00F-73820104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22" y="1357087"/>
            <a:ext cx="4127258" cy="30861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2F4AA6-F632-4977-B3B3-DC0231D8C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54" y="1471681"/>
            <a:ext cx="4377644" cy="27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46357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模型训练测试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in_dim</a:t>
            </a:r>
            <a:r>
              <a:rPr lang="en-US" altLang="zh-CN" dirty="0"/>
              <a:t>=1, </a:t>
            </a:r>
            <a:r>
              <a:rPr lang="zh-CN" altLang="en-US" dirty="0"/>
              <a:t>测试：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6E452E-0698-4AF6-B262-2BECAFCB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52"/>
            <a:ext cx="5144180" cy="32536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95CF1E-270D-4BC9-8643-F52147F0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3" y="2650184"/>
            <a:ext cx="3276147" cy="6203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FBC2BC-EC55-4DF3-A2B3-BC0A0B2A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380" y="3617643"/>
            <a:ext cx="3724880" cy="4221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26211D-22BD-4651-92FA-FB112F044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729" y="1958405"/>
            <a:ext cx="26574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46903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和</a:t>
            </a:r>
            <a:r>
              <a:rPr lang="en-US" altLang="zh-CN" dirty="0" err="1"/>
              <a:t>numpy</a:t>
            </a:r>
            <a:r>
              <a:rPr lang="zh-CN" altLang="en-US" dirty="0"/>
              <a:t>实现线性回归对比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Numpy</a:t>
            </a:r>
            <a:r>
              <a:rPr lang="en-US" altLang="zh-CN" dirty="0"/>
              <a:t>                                        </a:t>
            </a:r>
            <a:r>
              <a:rPr lang="en-US" altLang="zh-CN" dirty="0" err="1"/>
              <a:t>PyTorch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2B103D-EC66-4900-8DD8-8199FF22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95" y="2743918"/>
            <a:ext cx="3161922" cy="11909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0DA45F-667B-4BF5-843D-556EDA0F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4" y="4005740"/>
            <a:ext cx="3203604" cy="10361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21579C-99FA-4743-9D83-970FF3CC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6" y="775418"/>
            <a:ext cx="3602961" cy="18977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1F2CBD-54FE-2247-9A7A-35915BDD8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730" y="1187465"/>
            <a:ext cx="4425310" cy="3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30195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/>
              <a:t>Module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599197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Torch.nn</a:t>
            </a:r>
            <a:r>
              <a:rPr lang="zh-CN" altLang="en-US" dirty="0"/>
              <a:t>几乎涵盖了所有常用的层和网络结构，比如卷积层，池化层，线性层，回归层，</a:t>
            </a:r>
            <a:r>
              <a:rPr lang="en-US" altLang="zh-CN" dirty="0"/>
              <a:t>Transformer</a:t>
            </a:r>
            <a:r>
              <a:rPr lang="zh-CN" altLang="en-US" dirty="0"/>
              <a:t>层等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Sequential</a:t>
            </a:r>
            <a:r>
              <a:rPr lang="zh-CN" altLang="en-US" dirty="0"/>
              <a:t>等容器可以很容易地构造各种深度神经网络结构，就像搭积木一样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Torch.nn</a:t>
            </a:r>
            <a:r>
              <a:rPr lang="zh-CN" altLang="en-US" dirty="0"/>
              <a:t>同样包含了几乎所有常见的损失函数，如</a:t>
            </a:r>
            <a:r>
              <a:rPr lang="en-US" altLang="zh-CN" dirty="0" err="1"/>
              <a:t>nn.CrossEntropyLoss</a:t>
            </a:r>
            <a:r>
              <a:rPr lang="zh-CN" altLang="en-US" dirty="0"/>
              <a:t>，</a:t>
            </a:r>
            <a:r>
              <a:rPr lang="en-US" altLang="zh-CN" dirty="0" err="1"/>
              <a:t>nn.MSELoss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将在后续课程具体实例中介绍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305353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作业：用</a:t>
            </a:r>
            <a:r>
              <a:rPr lang="en-US" altLang="zh-CN" dirty="0" err="1"/>
              <a:t>pytorch</a:t>
            </a:r>
            <a:r>
              <a:rPr lang="zh-CN" altLang="en-US" dirty="0"/>
              <a:t>实现逻辑回归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提交：</a:t>
            </a:r>
          </a:p>
          <a:p>
            <a:pPr lvl="1"/>
            <a:r>
              <a:rPr lang="zh-CN" altLang="en-US" dirty="0"/>
              <a:t>利用</a:t>
            </a:r>
            <a:r>
              <a:rPr lang="en-US" altLang="zh-CN" dirty="0" err="1"/>
              <a:t>nn.Sigmoid</a:t>
            </a:r>
            <a:r>
              <a:rPr lang="en-US" altLang="zh-CN" dirty="0"/>
              <a:t>()</a:t>
            </a:r>
            <a:r>
              <a:rPr lang="zh-CN" altLang="en-US" dirty="0"/>
              <a:t>函数，把“</a:t>
            </a:r>
            <a:r>
              <a:rPr lang="en-US" altLang="zh-CN" dirty="0"/>
              <a:t>pythonAI101_logistics_regression_</a:t>
            </a:r>
            <a:r>
              <a:rPr lang="zh-CN" altLang="en-US" dirty="0"/>
              <a:t>题目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zh-CN" altLang="en-US" dirty="0"/>
              <a:t>”中的空缺部分填好，并运行得到结果</a:t>
            </a:r>
          </a:p>
          <a:p>
            <a:pPr lvl="1"/>
            <a:r>
              <a:rPr lang="zh-CN" altLang="en-US" dirty="0"/>
              <a:t>提交文件和实验结果截图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提交期限：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提交平台：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55581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张量复习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张量：多维数组</a:t>
            </a:r>
            <a:endParaRPr lang="en-US" altLang="zh-CN" dirty="0"/>
          </a:p>
          <a:p>
            <a:r>
              <a:rPr lang="zh-CN" altLang="en-US" dirty="0"/>
              <a:t>标量</a:t>
            </a:r>
            <a:r>
              <a:rPr lang="en-US" altLang="zh-CN" dirty="0"/>
              <a:t>—</a:t>
            </a:r>
            <a:r>
              <a:rPr lang="zh-CN" altLang="en-US" dirty="0"/>
              <a:t>向量</a:t>
            </a:r>
            <a:r>
              <a:rPr lang="en-US" altLang="zh-CN" dirty="0"/>
              <a:t>—</a:t>
            </a:r>
            <a:r>
              <a:rPr lang="zh-CN" altLang="en-US" dirty="0"/>
              <a:t>矩阵</a:t>
            </a:r>
            <a:r>
              <a:rPr lang="en-US" altLang="zh-CN" dirty="0"/>
              <a:t>——</a:t>
            </a:r>
            <a:r>
              <a:rPr lang="zh-CN" altLang="en-US" dirty="0"/>
              <a:t>张量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1FDE91-DC8C-407A-B572-297BA2F56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24" y="2258889"/>
            <a:ext cx="6492949" cy="17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50003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大作业</a:t>
            </a:r>
            <a:r>
              <a:rPr lang="en-US" altLang="zh-CN" dirty="0"/>
              <a:t>3</a:t>
            </a:r>
            <a:r>
              <a:rPr lang="zh-CN" altLang="en-US" dirty="0"/>
              <a:t>：用</a:t>
            </a:r>
            <a:r>
              <a:rPr lang="en-US" altLang="zh-CN" dirty="0" err="1"/>
              <a:t>pytorch</a:t>
            </a:r>
            <a:r>
              <a:rPr lang="zh-CN" altLang="en-US" dirty="0"/>
              <a:t>实现逻辑回归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CEB7B-9716-4E70-9EC5-F01F8206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仿照上述线性回归的代码，用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实现逻辑回归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文件的模板，在需要写程序的地方都有注释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要实现的任务包括：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LogisticsRegression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Logistics_Model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提交期限：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提交平台：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68B957-634A-4B26-AF3A-6C12507FB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3" y="1590820"/>
            <a:ext cx="3219788" cy="15509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E273FE-F81F-44F6-B41A-0C262DF36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67" y="3266018"/>
            <a:ext cx="2602303" cy="16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69103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503FFC9-2DF3-4892-84DB-A2609D419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DFDBD-BDB2-4525-932F-F6AF76A5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6B4CD66-351B-427D-9DF0-9F5911536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7694428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Tensor</a:t>
            </a:r>
            <a:r>
              <a:rPr lang="zh-CN" altLang="en-US" dirty="0"/>
              <a:t>的属性中，</a:t>
            </a:r>
            <a:r>
              <a:rPr lang="en-US" altLang="zh-CN" dirty="0"/>
              <a:t>4</a:t>
            </a:r>
            <a:r>
              <a:rPr lang="zh-CN" altLang="en-US" dirty="0"/>
              <a:t>个与数据相关，</a:t>
            </a:r>
            <a:r>
              <a:rPr lang="en-US" altLang="zh-CN" dirty="0"/>
              <a:t>4</a:t>
            </a:r>
            <a:r>
              <a:rPr lang="zh-CN" altLang="en-US" dirty="0"/>
              <a:t>个与梯度求导相关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r>
              <a:rPr lang="zh-CN" altLang="en-US" dirty="0"/>
              <a:t>是如何实现自动求导的？</a:t>
            </a:r>
            <a:endParaRPr lang="en-US" altLang="zh-CN" dirty="0"/>
          </a:p>
          <a:p>
            <a:r>
              <a:rPr lang="zh-CN" altLang="en-US" dirty="0"/>
              <a:t>深度学习和</a:t>
            </a:r>
            <a:r>
              <a:rPr lang="en-US" altLang="zh-CN" dirty="0" err="1"/>
              <a:t>PyTorch</a:t>
            </a:r>
            <a:r>
              <a:rPr lang="zh-CN" altLang="en-US" dirty="0"/>
              <a:t>中，将深度神经网络看作计算图</a:t>
            </a:r>
            <a:endParaRPr lang="en-US" altLang="zh-CN" dirty="0"/>
          </a:p>
          <a:p>
            <a:r>
              <a:rPr lang="zh-CN" altLang="en-US" dirty="0"/>
              <a:t>节点表示数据</a:t>
            </a:r>
            <a:endParaRPr lang="en-US" altLang="zh-CN" dirty="0"/>
          </a:p>
          <a:p>
            <a:pPr lvl="1"/>
            <a:r>
              <a:rPr lang="en-US" altLang="zh-CN" dirty="0"/>
              <a:t>Tensors</a:t>
            </a:r>
            <a:r>
              <a:rPr lang="zh-CN" altLang="en-US" dirty="0"/>
              <a:t>；</a:t>
            </a:r>
            <a:r>
              <a:rPr lang="en-US" altLang="zh-CN" dirty="0"/>
              <a:t>Parameters</a:t>
            </a:r>
            <a:endParaRPr lang="zh-CN" altLang="en-US" dirty="0"/>
          </a:p>
          <a:p>
            <a:pPr lvl="1"/>
            <a:r>
              <a:rPr lang="zh-CN" altLang="en-US" dirty="0"/>
              <a:t>早期版本</a:t>
            </a:r>
            <a:r>
              <a:rPr lang="en-US" altLang="zh-CN" dirty="0"/>
              <a:t>: Variables</a:t>
            </a:r>
            <a:endParaRPr lang="zh-CN" altLang="en-US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2000" dirty="0"/>
              <a:t>边表示计算</a:t>
            </a:r>
            <a:endParaRPr lang="en-US" altLang="zh-CN" sz="2000" dirty="0"/>
          </a:p>
          <a:p>
            <a:pPr lvl="1"/>
            <a:r>
              <a:rPr lang="zh-CN" altLang="en-US" dirty="0"/>
              <a:t>加减乘除</a:t>
            </a:r>
            <a:endParaRPr lang="en-US" altLang="zh-CN" dirty="0"/>
          </a:p>
          <a:p>
            <a:pPr lvl="1"/>
            <a:r>
              <a:rPr lang="zh-CN" altLang="en-US" dirty="0"/>
              <a:t>卷积、池化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10832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DFDBD-BDB2-4525-932F-F6AF76A5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6B4CD66-351B-427D-9DF0-9F5911536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19150"/>
            <a:ext cx="4045630" cy="3873352"/>
          </a:xfrm>
        </p:spPr>
        <p:txBody>
          <a:bodyPr>
            <a:normAutofit/>
          </a:bodyPr>
          <a:lstStyle/>
          <a:p>
            <a:r>
              <a:rPr lang="zh-CN" altLang="en-US" dirty="0"/>
              <a:t>例如：对激活函数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ReLU</a:t>
            </a:r>
            <a:r>
              <a:rPr lang="en-US" altLang="zh-CN" dirty="0"/>
              <a:t> = Rectified Linear Unit</a:t>
            </a:r>
          </a:p>
          <a:p>
            <a:pPr lvl="1"/>
            <a:r>
              <a:rPr lang="zh-CN" altLang="en-US" dirty="0"/>
              <a:t>可能是现在神经网络中最常用的激活函数</a:t>
            </a:r>
            <a:endParaRPr lang="en-US" altLang="zh-CN" dirty="0"/>
          </a:p>
          <a:p>
            <a:pPr lvl="1"/>
            <a:r>
              <a:rPr lang="zh-CN" altLang="en-US" dirty="0"/>
              <a:t>原因（之一）：数值过大或者过小，</a:t>
            </a:r>
            <a:r>
              <a:rPr lang="en-US" altLang="zh-CN" dirty="0"/>
              <a:t>sigmoid</a:t>
            </a:r>
            <a:r>
              <a:rPr lang="zh-CN" altLang="en-US" dirty="0"/>
              <a:t>，</a:t>
            </a:r>
            <a:r>
              <a:rPr lang="en-US" altLang="zh-CN" dirty="0"/>
              <a:t>tanh</a:t>
            </a:r>
            <a:r>
              <a:rPr lang="zh-CN" altLang="en-US" dirty="0"/>
              <a:t>的导数接近于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练习：计算</a:t>
            </a:r>
            <a:r>
              <a:rPr lang="en-US" altLang="zh-CN" dirty="0" err="1"/>
              <a:t>Relu</a:t>
            </a:r>
            <a:r>
              <a:rPr lang="zh-CN" altLang="en-US" dirty="0"/>
              <a:t>函数的梯度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C2D70E-54C2-4F72-8754-3022909C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434050"/>
            <a:ext cx="3588431" cy="3462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13178C-4D37-4C58-B871-4B10E1FB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171" y="1434050"/>
            <a:ext cx="4314557" cy="28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73010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E16FA-90A3-4102-A734-9038810C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 err="1"/>
              <a:t>Relu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564AE-0D90-4462-9959-BE6B7959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323398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Relu</a:t>
            </a:r>
            <a:r>
              <a:rPr lang="zh-CN" altLang="en-US" dirty="0"/>
              <a:t>函数求导</a:t>
            </a:r>
            <a:endParaRPr lang="en-US" altLang="zh-CN" dirty="0"/>
          </a:p>
          <a:p>
            <a:pPr lvl="1"/>
            <a:r>
              <a:rPr lang="en-US" altLang="zh-CN" dirty="0"/>
              <a:t>DNE</a:t>
            </a:r>
            <a:r>
              <a:rPr lang="zh-CN" altLang="en-US" dirty="0"/>
              <a:t>：</a:t>
            </a:r>
            <a:r>
              <a:rPr lang="en-US" altLang="zh-CN" dirty="0"/>
              <a:t>does not exist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0</a:t>
            </a:r>
            <a:r>
              <a:rPr lang="zh-CN" altLang="en-US" dirty="0"/>
              <a:t>处不可导</a:t>
            </a:r>
            <a:endParaRPr lang="en-US" altLang="zh-CN" dirty="0"/>
          </a:p>
          <a:p>
            <a:pPr lvl="1"/>
            <a:r>
              <a:rPr lang="zh-CN" altLang="en-US" dirty="0"/>
              <a:t>为了方便，令其导数为：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2000" dirty="0" err="1"/>
              <a:t>Relu</a:t>
            </a:r>
            <a:r>
              <a:rPr lang="zh-CN" altLang="en-US" sz="2000" dirty="0"/>
              <a:t>函数其它优点</a:t>
            </a:r>
            <a:endParaRPr lang="en-US" altLang="zh-CN" sz="2000" dirty="0"/>
          </a:p>
          <a:p>
            <a:pPr lvl="1"/>
            <a:r>
              <a:rPr lang="zh-CN" altLang="en-US" dirty="0"/>
              <a:t>防止梯度消失</a:t>
            </a:r>
            <a:endParaRPr lang="en-US" altLang="zh-CN" dirty="0"/>
          </a:p>
          <a:p>
            <a:pPr lvl="1"/>
            <a:r>
              <a:rPr lang="zh-CN" altLang="en-US" dirty="0"/>
              <a:t>梯度简单易计算，使网络训练更快</a:t>
            </a:r>
            <a:endParaRPr lang="en-US" altLang="zh-CN" dirty="0"/>
          </a:p>
          <a:p>
            <a:pPr lvl="1"/>
            <a:r>
              <a:rPr lang="zh-CN" altLang="en-US" dirty="0"/>
              <a:t>增加网络的非线性</a:t>
            </a:r>
            <a:endParaRPr lang="en-US" altLang="zh-CN" dirty="0"/>
          </a:p>
          <a:p>
            <a:pPr lvl="1"/>
            <a:r>
              <a:rPr lang="zh-CN" altLang="en-US" dirty="0"/>
              <a:t>使网络具有稀疏性，减少过拟合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034BE4-E70E-4B00-9078-922F86A5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19150"/>
            <a:ext cx="3254105" cy="9666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E1D7F8-B1EB-4D92-B89A-18A68294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85" y="1900127"/>
            <a:ext cx="3171160" cy="8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75191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单层神经网络输出后接</a:t>
            </a:r>
            <a:r>
              <a:rPr lang="en-US" altLang="zh-CN" dirty="0" err="1"/>
              <a:t>Relu</a:t>
            </a:r>
            <a:r>
              <a:rPr lang="zh-CN" altLang="en-US" dirty="0"/>
              <a:t>激活函数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12DC86-8881-4B60-A625-8165D72E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1" y="1605832"/>
            <a:ext cx="82962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38934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定义了如下计算图</a:t>
            </a:r>
            <a:endParaRPr lang="en-US" altLang="zh-CN" dirty="0"/>
          </a:p>
          <a:p>
            <a:r>
              <a:rPr lang="zh-CN" altLang="en-US" dirty="0"/>
              <a:t>前向计算：</a:t>
            </a:r>
            <a:r>
              <a:rPr lang="en-US" altLang="zh-CN" dirty="0"/>
              <a:t>x</a:t>
            </a:r>
            <a:r>
              <a:rPr lang="zh-CN" altLang="en-US" dirty="0"/>
              <a:t>数据；</a:t>
            </a:r>
            <a:r>
              <a:rPr lang="en-US" altLang="zh-CN" dirty="0"/>
              <a:t>w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参数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7F72A4-D051-4ACD-B015-B1BFC87BC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520715"/>
            <a:ext cx="68961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89159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深度学习中，我们关心损失函数对参数的导数</a:t>
            </a:r>
            <a:endParaRPr lang="en-US" altLang="zh-CN" dirty="0"/>
          </a:p>
          <a:p>
            <a:r>
              <a:rPr lang="zh-CN" altLang="en-US" dirty="0"/>
              <a:t>用链式法则计算激活值对参数的损失</a:t>
            </a:r>
            <a:endParaRPr lang="en-US" altLang="zh-CN" dirty="0"/>
          </a:p>
          <a:p>
            <a:r>
              <a:rPr lang="zh-CN" altLang="en-US" dirty="0"/>
              <a:t>反向传播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CA6280-048A-4EE3-90A6-DE6C31F5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6" y="2149171"/>
            <a:ext cx="68294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92213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反向传播</a:t>
            </a:r>
          </a:p>
          <a:p>
            <a:pPr lvl="1"/>
            <a:r>
              <a:rPr lang="zh-CN" altLang="en-US" dirty="0"/>
              <a:t>一般将用户自己创建的变量是叶子节点，而由叶子节点计算得到的变量是非叶子节点。调用非叶子节点的</a:t>
            </a:r>
            <a:r>
              <a:rPr lang="en-US" altLang="zh-CN" dirty="0"/>
              <a:t>backward</a:t>
            </a:r>
            <a:r>
              <a:rPr lang="zh-CN" altLang="en-US" dirty="0"/>
              <a:t>方法，就会沿着非叶子节点一直回溯到叶子节点结束。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B1C6D-E35C-4C67-BE54-CC57F985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6" y="2031905"/>
            <a:ext cx="68294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16245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反向传播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BE7BD-0B35-4CC3-BDEF-906C88305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1130190"/>
            <a:ext cx="74866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06677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张量与自动求导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data: </a:t>
            </a:r>
            <a:r>
              <a:rPr lang="zh-CN" altLang="en-US" dirty="0"/>
              <a:t>被封装的</a:t>
            </a:r>
            <a:r>
              <a:rPr lang="en-US" altLang="zh-CN" dirty="0"/>
              <a:t>tensor</a:t>
            </a:r>
          </a:p>
          <a:p>
            <a:r>
              <a:rPr lang="en-US" altLang="zh-CN" dirty="0"/>
              <a:t>grad</a:t>
            </a:r>
            <a:r>
              <a:rPr lang="zh-CN" altLang="en-US" dirty="0"/>
              <a:t>：</a:t>
            </a:r>
            <a:r>
              <a:rPr lang="en-US" altLang="zh-CN" dirty="0"/>
              <a:t>data</a:t>
            </a:r>
            <a:r>
              <a:rPr lang="zh-CN" altLang="en-US" dirty="0"/>
              <a:t>的梯度</a:t>
            </a:r>
            <a:endParaRPr lang="en-US" altLang="zh-CN" dirty="0"/>
          </a:p>
          <a:p>
            <a:r>
              <a:rPr lang="en-US" altLang="zh-CN" dirty="0" err="1"/>
              <a:t>grad_fn</a:t>
            </a:r>
            <a:r>
              <a:rPr lang="en-US" altLang="zh-CN" dirty="0"/>
              <a:t>: </a:t>
            </a:r>
            <a:r>
              <a:rPr lang="zh-CN" altLang="en-US" dirty="0"/>
              <a:t>创建</a:t>
            </a:r>
            <a:r>
              <a:rPr lang="en-US" altLang="zh-CN" dirty="0"/>
              <a:t>tensor</a:t>
            </a:r>
            <a:r>
              <a:rPr lang="zh-CN" altLang="en-US" dirty="0"/>
              <a:t>的</a:t>
            </a:r>
            <a:r>
              <a:rPr lang="en-US" altLang="zh-CN" dirty="0"/>
              <a:t>function</a:t>
            </a:r>
          </a:p>
          <a:p>
            <a:r>
              <a:rPr lang="en-US" altLang="zh-CN" dirty="0" err="1"/>
              <a:t>requires_grad</a:t>
            </a:r>
            <a:r>
              <a:rPr lang="en-US" altLang="zh-CN" dirty="0"/>
              <a:t>: </a:t>
            </a:r>
            <a:r>
              <a:rPr lang="zh-CN" altLang="en-US" dirty="0"/>
              <a:t>指示是否需要梯度</a:t>
            </a:r>
            <a:endParaRPr lang="en-US" altLang="zh-CN" dirty="0"/>
          </a:p>
          <a:p>
            <a:r>
              <a:rPr lang="en-US" altLang="zh-CN" dirty="0" err="1"/>
              <a:t>is_leaf</a:t>
            </a:r>
            <a:r>
              <a:rPr lang="en-US" altLang="zh-CN" dirty="0"/>
              <a:t>: </a:t>
            </a:r>
            <a:r>
              <a:rPr lang="zh-CN" altLang="en-US" dirty="0"/>
              <a:t>指示是否是叶子结点</a:t>
            </a:r>
          </a:p>
        </p:txBody>
      </p:sp>
      <p:pic>
        <p:nvPicPr>
          <p:cNvPr id="5" name="Picture 2" descr="https://img-blog.csdnimg.cn/20191011191406737.png?x-oss-process=image/watermark,type_ZmFuZ3poZW5naGVpdGk,shadow_10,text_aHR0cHM6Ly9ibG9nLmNzZG4ubmV0L3FxXzM3Mzg4MDg1,size_16,color_FFFFFF,t_70">
            <a:extLst>
              <a:ext uri="{FF2B5EF4-FFF2-40B4-BE49-F238E27FC236}">
                <a16:creationId xmlns:a16="http://schemas.microsoft.com/office/drawing/2014/main" id="{D7F6EBEF-D2C4-4815-A959-DEE2C1D7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19" y="2779038"/>
            <a:ext cx="5494559" cy="193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444682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978AA5-11B5-48C7-9B03-5A891E58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1" y="959568"/>
            <a:ext cx="77628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36893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4B2B98-9659-4D26-98D2-FCC22CE5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4" y="680996"/>
            <a:ext cx="8020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6239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E0B66E-B7CF-4F42-8443-F5BC0078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680996"/>
            <a:ext cx="77533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16716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E41456-48E4-41D6-8A0B-9E3CA1AF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1" y="680996"/>
            <a:ext cx="81438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92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0C8183-D863-4C64-9AB7-6F602E2D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6" y="680996"/>
            <a:ext cx="78581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35362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106192-6B79-4733-879C-E9A30AF9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4" y="680996"/>
            <a:ext cx="77914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12082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4DB43E-D264-4E14-8A4B-4536B5F4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6" y="680996"/>
            <a:ext cx="78200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8980"/>
      </p:ext>
    </p:extLst>
  </p:cSld>
  <p:clrMapOvr>
    <a:masterClrMapping/>
  </p:clrMapOvr>
  <p:transition spd="slow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53" y="775418"/>
            <a:ext cx="7577594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y</a:t>
            </a:r>
            <a:r>
              <a:rPr lang="zh-CN" altLang="en-US" dirty="0"/>
              <a:t>对</a:t>
            </a:r>
            <a:r>
              <a:rPr lang="en-US" altLang="zh-CN" dirty="0"/>
              <a:t>w</a:t>
            </a:r>
            <a:r>
              <a:rPr lang="zh-CN" altLang="en-US" dirty="0"/>
              <a:t>求导就是在计算图中找到所有</a:t>
            </a:r>
            <a:r>
              <a:rPr lang="en-US" altLang="zh-CN" dirty="0"/>
              <a:t>y</a:t>
            </a:r>
            <a:r>
              <a:rPr lang="zh-CN" altLang="en-US" dirty="0"/>
              <a:t>到</a:t>
            </a:r>
            <a:r>
              <a:rPr lang="en-US" altLang="zh-CN" dirty="0"/>
              <a:t>w</a:t>
            </a:r>
            <a:r>
              <a:rPr lang="zh-CN" altLang="en-US" dirty="0"/>
              <a:t>的路径，把路径上的导数进行求和</a:t>
            </a:r>
            <a:endParaRPr lang="en-US" altLang="zh-CN" dirty="0"/>
          </a:p>
          <a:p>
            <a:r>
              <a:rPr lang="zh-CN" altLang="en-US" dirty="0"/>
              <a:t>采用计算图来描述运算的好处不仅仅是让运算更加简洁，更重要的作用是使梯度求导更加方便</a:t>
            </a:r>
            <a:endParaRPr lang="en-US" altLang="zh-CN" dirty="0"/>
          </a:p>
          <a:p>
            <a:pPr lvl="1"/>
            <a:r>
              <a:rPr lang="zh-CN" altLang="en-US" dirty="0"/>
              <a:t>叶子节点是整个计算图的根基，例如前面求导的计算图，在前向计算中的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o</a:t>
            </a:r>
            <a:r>
              <a:rPr lang="zh-CN" altLang="en-US" dirty="0"/>
              <a:t>和</a:t>
            </a:r>
            <a:r>
              <a:rPr lang="en-US" altLang="zh-CN" dirty="0"/>
              <a:t>l</a:t>
            </a:r>
            <a:r>
              <a:rPr lang="zh-CN" altLang="en-US" dirty="0"/>
              <a:t>都要依据创建的叶子节点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w</a:t>
            </a:r>
            <a:r>
              <a:rPr lang="zh-CN" altLang="en-US" dirty="0"/>
              <a:t>进行计算的。同样，在反向传播过程中，所有梯度的计算都要依赖叶子节点。</a:t>
            </a:r>
            <a:endParaRPr lang="en-US" altLang="zh-CN" dirty="0"/>
          </a:p>
          <a:p>
            <a:pPr lvl="1"/>
            <a:r>
              <a:rPr lang="zh-CN" altLang="en-US" dirty="0"/>
              <a:t>设置叶子节点主要是为了节省内存，在梯度反向传播结束之后，非叶子节点的梯度都会被释放掉。可以根据代码分析一下非叶子节点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的梯度情况。</a:t>
            </a:r>
            <a:endParaRPr lang="en-US" altLang="zh-CN" dirty="0"/>
          </a:p>
          <a:p>
            <a:pPr lvl="1"/>
            <a:r>
              <a:rPr lang="zh-CN" altLang="en-US" dirty="0"/>
              <a:t>如果想使用非叶子结点梯度，可以使用</a:t>
            </a:r>
            <a:r>
              <a:rPr lang="en-US" altLang="zh-CN" dirty="0" err="1"/>
              <a:t>pytorch</a:t>
            </a:r>
            <a:r>
              <a:rPr lang="zh-CN" altLang="en-US" dirty="0"/>
              <a:t>中的</a:t>
            </a:r>
            <a:r>
              <a:rPr lang="en-US" altLang="zh-CN" dirty="0" err="1"/>
              <a:t>retain_grad</a:t>
            </a:r>
            <a:r>
              <a:rPr lang="en-US" altLang="zh-CN" dirty="0"/>
              <a:t>()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032368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Tensor</a:t>
            </a:r>
            <a:r>
              <a:rPr lang="zh-CN" altLang="en-US" dirty="0"/>
              <a:t>中属性</a:t>
            </a:r>
            <a:r>
              <a:rPr lang="en-US" altLang="zh-CN" dirty="0" err="1"/>
              <a:t>grad_fn</a:t>
            </a:r>
            <a:r>
              <a:rPr lang="zh-CN" altLang="en-US" dirty="0"/>
              <a:t>的作用是记录创建该张量时所用的方法（函数）</a:t>
            </a:r>
            <a:endParaRPr lang="en-US" altLang="zh-CN" dirty="0"/>
          </a:p>
          <a:p>
            <a:r>
              <a:rPr lang="en-US" altLang="zh-CN" dirty="0" err="1"/>
              <a:t>u.grad_fn</a:t>
            </a:r>
            <a:r>
              <a:rPr lang="en-US" altLang="zh-CN" dirty="0"/>
              <a:t> = MulBackward0 object</a:t>
            </a:r>
            <a:r>
              <a:rPr lang="zh-CN" altLang="en-US" dirty="0"/>
              <a:t>，</a:t>
            </a:r>
            <a:r>
              <a:rPr lang="en-US" altLang="zh-CN" dirty="0"/>
              <a:t>u</a:t>
            </a:r>
            <a:r>
              <a:rPr lang="zh-CN" altLang="en-US" dirty="0"/>
              <a:t>在反向传播的时候会记录</a:t>
            </a:r>
            <a:r>
              <a:rPr lang="en-US" altLang="zh-CN" dirty="0"/>
              <a:t>u</a:t>
            </a:r>
            <a:r>
              <a:rPr lang="zh-CN" altLang="en-US" dirty="0"/>
              <a:t>是用乘法得到的，所用在求解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x</a:t>
            </a:r>
            <a:r>
              <a:rPr lang="zh-CN" altLang="en-US" dirty="0"/>
              <a:t>的梯度的时候就会用到乘法的求导法则去求解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x</a:t>
            </a:r>
            <a:r>
              <a:rPr lang="zh-CN" altLang="en-US" dirty="0"/>
              <a:t>的梯度。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v</a:t>
            </a:r>
            <a:r>
              <a:rPr lang="zh-CN" altLang="en-US" dirty="0"/>
              <a:t>有</a:t>
            </a:r>
            <a:r>
              <a:rPr lang="en-US" altLang="zh-CN" dirty="0" err="1"/>
              <a:t>v.grad_fn</a:t>
            </a:r>
            <a:r>
              <a:rPr lang="en-US" altLang="zh-CN" dirty="0"/>
              <a:t>= AddBackword0 object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是通过加法得到的</a:t>
            </a:r>
            <a:endParaRPr lang="en-US" altLang="zh-CN" dirty="0"/>
          </a:p>
          <a:p>
            <a:r>
              <a:rPr lang="zh-CN" altLang="en-US" dirty="0"/>
              <a:t>可以通过代码查看</a:t>
            </a:r>
            <a:r>
              <a:rPr lang="en-US" altLang="zh-CN" dirty="0"/>
              <a:t>tensor</a:t>
            </a:r>
            <a:r>
              <a:rPr lang="zh-CN" altLang="en-US" dirty="0"/>
              <a:t>的属性</a:t>
            </a:r>
            <a:endParaRPr lang="en-US" altLang="zh-CN" dirty="0"/>
          </a:p>
          <a:p>
            <a:r>
              <a:rPr lang="en-US" altLang="zh-CN" dirty="0" err="1"/>
              <a:t>v.grad_fn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FD3700-1803-47DE-BB88-67556C5B3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3" y="2571750"/>
            <a:ext cx="4690450" cy="22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8437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计算图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182D0D-C75B-41D1-BFF6-CBA2730D1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280" y="4033755"/>
            <a:ext cx="1123950" cy="428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FD3700-1803-47DE-BB88-67556C5B3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33" y="2571750"/>
            <a:ext cx="4690450" cy="22350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BAAC01-A1DC-4BBA-8046-D24B4428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11" y="764665"/>
            <a:ext cx="4303488" cy="292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9786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张量的属性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8607287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dtype</a:t>
            </a:r>
            <a:r>
              <a:rPr lang="en-US" altLang="zh-CN" dirty="0"/>
              <a:t>: </a:t>
            </a:r>
            <a:r>
              <a:rPr lang="zh-CN" altLang="en-US" dirty="0"/>
              <a:t>张量的数据类型，如</a:t>
            </a:r>
            <a:r>
              <a:rPr lang="en-US" altLang="zh-CN" dirty="0" err="1"/>
              <a:t>torch.FloatTensor</a:t>
            </a:r>
            <a:r>
              <a:rPr lang="en-US" altLang="zh-CN" dirty="0"/>
              <a:t>, </a:t>
            </a:r>
            <a:r>
              <a:rPr lang="en-US" altLang="zh-CN" dirty="0" err="1"/>
              <a:t>torch.cuda.FloatTensor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两个数据类型之间不同之处在于后者多了一个</a:t>
            </a:r>
            <a:r>
              <a:rPr lang="en-US" altLang="zh-CN" dirty="0" err="1"/>
              <a:t>cuda</a:t>
            </a:r>
            <a:r>
              <a:rPr lang="zh-CN" altLang="en-US" dirty="0"/>
              <a:t>，</a:t>
            </a:r>
            <a:r>
              <a:rPr lang="en-US" altLang="zh-CN" dirty="0" err="1"/>
              <a:t>cuda</a:t>
            </a:r>
            <a:r>
              <a:rPr lang="zh-CN" altLang="en-US" dirty="0"/>
              <a:t>表示数据是放到</a:t>
            </a:r>
            <a:r>
              <a:rPr lang="en-US" altLang="zh-CN" dirty="0"/>
              <a:t>GPU</a:t>
            </a:r>
            <a:r>
              <a:rPr lang="zh-CN" altLang="en-US" dirty="0"/>
              <a:t>上的。</a:t>
            </a:r>
          </a:p>
          <a:p>
            <a:r>
              <a:rPr lang="en-US" altLang="zh-CN" dirty="0"/>
              <a:t>shape: </a:t>
            </a:r>
            <a:r>
              <a:rPr lang="zh-CN" altLang="en-US" dirty="0"/>
              <a:t>张量的形状</a:t>
            </a:r>
            <a:r>
              <a:rPr lang="en-US" altLang="zh-CN" dirty="0"/>
              <a:t>,</a:t>
            </a:r>
            <a:r>
              <a:rPr lang="zh-CN" altLang="en-US" dirty="0"/>
              <a:t>  如（</a:t>
            </a:r>
            <a:r>
              <a:rPr lang="en-US" altLang="zh-CN" dirty="0"/>
              <a:t>64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224</a:t>
            </a:r>
            <a:r>
              <a:rPr lang="zh-CN" altLang="en-US" dirty="0"/>
              <a:t>，</a:t>
            </a:r>
            <a:r>
              <a:rPr lang="en-US" altLang="zh-CN" dirty="0"/>
              <a:t>224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device: </a:t>
            </a:r>
            <a:r>
              <a:rPr lang="zh-CN" altLang="en-US" dirty="0"/>
              <a:t>张量所在设备，</a:t>
            </a:r>
            <a:r>
              <a:rPr lang="en-US" altLang="zh-CN" dirty="0"/>
              <a:t>GPU/CPU</a:t>
            </a:r>
            <a:endParaRPr lang="zh-CN" altLang="en-US" dirty="0"/>
          </a:p>
        </p:txBody>
      </p:sp>
      <p:pic>
        <p:nvPicPr>
          <p:cNvPr id="2050" name="Picture 2" descr="https://img-blog.csdnimg.cn/20191011191406737.png?x-oss-process=image/watermark,type_ZmFuZ3poZW5naGVpdGk,shadow_10,text_aHR0cHM6Ly9ibG9nLmNzZG4ubmV0L3FxXzM3Mzg4MDg1,size_16,color_FFFFFF,t_70">
            <a:extLst>
              <a:ext uri="{FF2B5EF4-FFF2-40B4-BE49-F238E27FC236}">
                <a16:creationId xmlns:a16="http://schemas.microsoft.com/office/drawing/2014/main" id="{13AC1DA1-4127-4016-924A-7407632F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19" y="2779038"/>
            <a:ext cx="5494559" cy="193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973865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03FB8A-6C1F-7D47-8F30-4A28C8A3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5" y="1796716"/>
            <a:ext cx="4930265" cy="13411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B4E824-3B72-264F-AD00-B0F06653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431" y="182124"/>
            <a:ext cx="2160576" cy="46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04474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BC8DB-FDFC-4EFA-845C-6183584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24"/>
            <a:ext cx="8229600" cy="498872"/>
          </a:xfrm>
        </p:spPr>
        <p:txBody>
          <a:bodyPr/>
          <a:lstStyle/>
          <a:p>
            <a:r>
              <a:rPr lang="en-US" altLang="zh-CN" dirty="0" err="1"/>
              <a:t>nn</a:t>
            </a:r>
            <a:r>
              <a:rPr lang="zh-CN" altLang="en-US" dirty="0"/>
              <a:t>工具箱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4D87-2673-40F0-8E75-C8392F84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6" y="775418"/>
            <a:ext cx="5033745" cy="393700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torch.nn</a:t>
            </a:r>
            <a:r>
              <a:rPr lang="zh-CN" altLang="en-US" dirty="0"/>
              <a:t>是专门为深度学习设计的工具箱</a:t>
            </a:r>
            <a:endParaRPr lang="en-US" altLang="zh-CN" dirty="0"/>
          </a:p>
          <a:p>
            <a:r>
              <a:rPr lang="zh-CN" altLang="en-US" dirty="0"/>
              <a:t>主要包括：</a:t>
            </a:r>
            <a:endParaRPr lang="en-US" altLang="zh-CN" dirty="0"/>
          </a:p>
          <a:p>
            <a:pPr lvl="1"/>
            <a:r>
              <a:rPr lang="zh-CN" altLang="en-US" dirty="0"/>
              <a:t>参数类 </a:t>
            </a:r>
            <a:r>
              <a:rPr lang="en-US" altLang="zh-CN" dirty="0"/>
              <a:t>Parameters</a:t>
            </a:r>
          </a:p>
          <a:p>
            <a:pPr lvl="1"/>
            <a:r>
              <a:rPr lang="zh-CN" altLang="en-US" dirty="0"/>
              <a:t>模型基类 </a:t>
            </a:r>
            <a:r>
              <a:rPr lang="en-US" altLang="zh-CN" dirty="0"/>
              <a:t>module</a:t>
            </a:r>
          </a:p>
          <a:p>
            <a:pPr lvl="1"/>
            <a:r>
              <a:rPr lang="zh-CN" altLang="en-US" dirty="0"/>
              <a:t>具有不同功能的网络层：卷积、池化、全连接、回归等</a:t>
            </a:r>
            <a:endParaRPr lang="en-US" altLang="zh-CN" dirty="0"/>
          </a:p>
          <a:p>
            <a:pPr lvl="1"/>
            <a:r>
              <a:rPr lang="zh-CN" altLang="en-US" dirty="0"/>
              <a:t>非线性激活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pPr lvl="1"/>
            <a:r>
              <a:rPr lang="zh-CN" altLang="en-US" dirty="0"/>
              <a:t>辅助函数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AD7811-C457-4033-929A-91F4D23B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515" y="775418"/>
            <a:ext cx="2789465" cy="40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07676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25A5-0503-40F7-816D-57502D4B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线性回归问题回顾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假设目标值与特征之间线性相关，即因变量与自变量满足一个多元一次方程。</a:t>
                </a:r>
                <a:endParaRPr lang="en-US" altLang="zh-CN" dirty="0"/>
              </a:p>
              <a:p>
                <a:r>
                  <a:rPr lang="zh-CN" altLang="en-US" dirty="0"/>
                  <a:t>训练集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altLang="zh-CN" dirty="0"/>
                  <a:t>…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将特征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和对应的目标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建模为多元一次方程：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其中，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为模型的参数。</a:t>
                </a:r>
                <a:r>
                  <a:rPr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为行向量，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 为列向量</a:t>
                </a:r>
                <a:endParaRPr lang="en-US" altLang="zh-CN" dirty="0"/>
              </a:p>
              <a:p>
                <a:r>
                  <a:rPr lang="zh-CN" altLang="en-US" dirty="0"/>
                  <a:t>为了简化符号表示，在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后面加上一维值恒为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的特征，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同时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增加一维，则可以把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融入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b="1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为了学习这两个参数，根据已知的训练样本点（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自变量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和因变量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都是已知的</a:t>
                </a:r>
                <a:r>
                  <a:rPr lang="zh-CN" altLang="en-US" dirty="0"/>
                  <a:t>）拟合这个多元一次方程，求解参数。</a:t>
                </a:r>
                <a:endParaRPr lang="en-US" altLang="zh-CN" dirty="0"/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9CEB7B-9716-4E70-9EC5-F01F82064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286" b="-1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206949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25689</TotalTime>
  <Words>1923</Words>
  <Application>Microsoft Office PowerPoint</Application>
  <PresentationFormat>全屏显示(16:9)</PresentationFormat>
  <Paragraphs>290</Paragraphs>
  <Slides>59</Slides>
  <Notes>2</Notes>
  <HiddenSlides>18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-apple-system</vt:lpstr>
      <vt:lpstr>方正超粗黑简体</vt:lpstr>
      <vt:lpstr>方正兰亭细黑_GBK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清风素材 https://12sc.taobao.com/</vt:lpstr>
      <vt:lpstr>PowerPoint 演示文稿</vt:lpstr>
      <vt:lpstr>PowerPoint 演示文稿</vt:lpstr>
      <vt:lpstr>总结</vt:lpstr>
      <vt:lpstr>张量复习</vt:lpstr>
      <vt:lpstr>张量与自动求导</vt:lpstr>
      <vt:lpstr>张量的属性</vt:lpstr>
      <vt:lpstr>例子</vt:lpstr>
      <vt:lpstr>nn工具箱</vt:lpstr>
      <vt:lpstr>线性回归问题回顾</vt:lpstr>
      <vt:lpstr>基于PyTorch的线性回归梯度计算</vt:lpstr>
      <vt:lpstr>线性回归</vt:lpstr>
      <vt:lpstr>Module</vt:lpstr>
      <vt:lpstr>自定义线性回归Module</vt:lpstr>
      <vt:lpstr>参数类</vt:lpstr>
      <vt:lpstr>参数类</vt:lpstr>
      <vt:lpstr>参数类</vt:lpstr>
      <vt:lpstr>自定义线性回归Module</vt:lpstr>
      <vt:lpstr>自定义线性回归Module</vt:lpstr>
      <vt:lpstr>__call__()</vt:lpstr>
      <vt:lpstr>自定义线性回归Module</vt:lpstr>
      <vt:lpstr>Pytorch模型训练</vt:lpstr>
      <vt:lpstr>Pytorch优化器</vt:lpstr>
      <vt:lpstr>Pytorch优化器</vt:lpstr>
      <vt:lpstr>Pytorch优化器</vt:lpstr>
      <vt:lpstr>Pytorch损失函数</vt:lpstr>
      <vt:lpstr>Pytorch模型训练</vt:lpstr>
      <vt:lpstr>Pytorch模型训练</vt:lpstr>
      <vt:lpstr>Pytorch模型训练</vt:lpstr>
      <vt:lpstr>Pytorch模型训练</vt:lpstr>
      <vt:lpstr>Pytorch模型训练</vt:lpstr>
      <vt:lpstr>Pytorch模型训练</vt:lpstr>
      <vt:lpstr>Pytorch模型测试</vt:lpstr>
      <vt:lpstr>Pytorch模型测试</vt:lpstr>
      <vt:lpstr>Pytorch模型测试</vt:lpstr>
      <vt:lpstr>Pytorch模型训练测试</vt:lpstr>
      <vt:lpstr>Pytorch模型训练测试</vt:lpstr>
      <vt:lpstr>Pytorch和numpy实现线性回归对比</vt:lpstr>
      <vt:lpstr>Module</vt:lpstr>
      <vt:lpstr>作业：用pytorch实现逻辑回归</vt:lpstr>
      <vt:lpstr>大作业3：用pytorch实现逻辑回归</vt:lpstr>
      <vt:lpstr>谢谢！</vt:lpstr>
      <vt:lpstr>计算图</vt:lpstr>
      <vt:lpstr>计算图</vt:lpstr>
      <vt:lpstr>关于Relu函数</vt:lpstr>
      <vt:lpstr>计算图</vt:lpstr>
      <vt:lpstr>计算图</vt:lpstr>
      <vt:lpstr>计算图</vt:lpstr>
      <vt:lpstr>计算图</vt:lpstr>
      <vt:lpstr>计算图</vt:lpstr>
      <vt:lpstr>计算图</vt:lpstr>
      <vt:lpstr>计算图</vt:lpstr>
      <vt:lpstr>计算图</vt:lpstr>
      <vt:lpstr>计算图</vt:lpstr>
      <vt:lpstr>计算图</vt:lpstr>
      <vt:lpstr>计算图</vt:lpstr>
      <vt:lpstr>计算图</vt:lpstr>
      <vt:lpstr>计算图</vt:lpstr>
      <vt:lpstr>计算图</vt:lpstr>
      <vt:lpstr>计算图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Batman</cp:lastModifiedBy>
  <cp:revision>662</cp:revision>
  <dcterms:created xsi:type="dcterms:W3CDTF">2015-01-23T04:02:45Z</dcterms:created>
  <dcterms:modified xsi:type="dcterms:W3CDTF">2021-04-29T07:03:58Z</dcterms:modified>
  <cp:category/>
  <cp:contentStatus>12sc.taobao.com</cp:contentStatus>
</cp:coreProperties>
</file>